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embeddings/oleObject1.bin" ContentType="application/vnd.openxmlformats-officedocument.oleObject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3"/>
  </p:handoutMasterIdLst>
  <p:sldIdLst>
    <p:sldId id="310" r:id="rId2"/>
    <p:sldId id="256" r:id="rId3"/>
    <p:sldId id="31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3" r:id="rId58"/>
    <p:sldId id="315" r:id="rId59"/>
    <p:sldId id="314" r:id="rId60"/>
    <p:sldId id="316" r:id="rId61"/>
    <p:sldId id="311" r:id="rId6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FF3300"/>
    <a:srgbClr val="FFFF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6" autoAdjust="0"/>
    <p:restoredTop sz="90939" autoAdjust="0"/>
  </p:normalViewPr>
  <p:slideViewPr>
    <p:cSldViewPr snapToGrid="0">
      <p:cViewPr varScale="1">
        <p:scale>
          <a:sx n="67" d="100"/>
          <a:sy n="67" d="100"/>
        </p:scale>
        <p:origin x="-5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-15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E17EF89-7A30-9B45-8BC1-8DAFE28574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70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932F2F-0F0C-DD49-A76E-A32812EAC5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142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910EC0-714E-D847-A228-A63F897D7A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311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665E43-8992-E64C-9E6D-9F623D4D12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365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9E916-9916-AE42-8C3E-6E987F8E8C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113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0DF64D-4E88-814A-8A1B-150B275948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657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0C3386-24C0-8B4F-A5F1-4A4E001182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22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8F84C-AC96-B740-8B1C-01AF7DDA8C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610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B96B1A-8E41-694B-A842-CBA6E2F64D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90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23C524-E3F5-9E4D-81C0-F6C5E705BD9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37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F1BA2-9BF7-2648-821D-09181D49CB6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2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1C815C-DD9F-994F-AD33-5ACBF4DE49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904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B3A2C5-3F69-6F48-9551-831E5BF023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044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7C2C700-333E-434F-BEA3-E24A96D6D83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7.xml"/><Relationship Id="rId18" Type="http://schemas.openxmlformats.org/officeDocument/2006/relationships/slide" Target="slide6.xml"/><Relationship Id="rId26" Type="http://schemas.openxmlformats.org/officeDocument/2006/relationships/slide" Target="slide14.xml"/><Relationship Id="rId3" Type="http://schemas.openxmlformats.org/officeDocument/2006/relationships/slide" Target="slide2.xml"/><Relationship Id="rId21" Type="http://schemas.openxmlformats.org/officeDocument/2006/relationships/slide" Target="slide15.xml"/><Relationship Id="rId7" Type="http://schemas.openxmlformats.org/officeDocument/2006/relationships/slide" Target="slide13.xml"/><Relationship Id="rId12" Type="http://schemas.openxmlformats.org/officeDocument/2006/relationships/slide" Target="slide12.xml"/><Relationship Id="rId17" Type="http://schemas.openxmlformats.org/officeDocument/2006/relationships/slide" Target="slide11.xml"/><Relationship Id="rId25" Type="http://schemas.openxmlformats.org/officeDocument/2006/relationships/slide" Target="slide19.xml"/><Relationship Id="rId2" Type="http://schemas.openxmlformats.org/officeDocument/2006/relationships/image" Target="../media/image1.jpe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58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8.xml"/><Relationship Id="rId11" Type="http://schemas.openxmlformats.org/officeDocument/2006/relationships/slide" Target="slide17.xml"/><Relationship Id="rId24" Type="http://schemas.openxmlformats.org/officeDocument/2006/relationships/slide" Target="slide24.xml"/><Relationship Id="rId5" Type="http://schemas.openxmlformats.org/officeDocument/2006/relationships/slide" Target="slide23.xml"/><Relationship Id="rId15" Type="http://schemas.openxmlformats.org/officeDocument/2006/relationships/slide" Target="slide21.xml"/><Relationship Id="rId23" Type="http://schemas.openxmlformats.org/officeDocument/2006/relationships/slide" Target="slide5.xml"/><Relationship Id="rId28" Type="http://schemas.openxmlformats.org/officeDocument/2006/relationships/slide" Target="slide9.xml"/><Relationship Id="rId10" Type="http://schemas.openxmlformats.org/officeDocument/2006/relationships/slide" Target="slide22.xml"/><Relationship Id="rId19" Type="http://schemas.openxmlformats.org/officeDocument/2006/relationships/slide" Target="slide25.xml"/><Relationship Id="rId4" Type="http://schemas.openxmlformats.org/officeDocument/2006/relationships/slide" Target="slide28.xml"/><Relationship Id="rId9" Type="http://schemas.openxmlformats.org/officeDocument/2006/relationships/slide" Target="slide27.xml"/><Relationship Id="rId14" Type="http://schemas.openxmlformats.org/officeDocument/2006/relationships/slide" Target="slide26.xml"/><Relationship Id="rId22" Type="http://schemas.openxmlformats.org/officeDocument/2006/relationships/slide" Target="slide10.xml"/><Relationship Id="rId27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9.png"/><Relationship Id="rId4" Type="http://schemas.openxmlformats.org/officeDocument/2006/relationships/slide" Target="slide6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22" name="Group 6"/>
          <p:cNvGrpSpPr>
            <a:grpSpLocks/>
          </p:cNvGrpSpPr>
          <p:nvPr/>
        </p:nvGrpSpPr>
        <p:grpSpPr bwMode="auto">
          <a:xfrm>
            <a:off x="0" y="0"/>
            <a:ext cx="8915400" cy="6553200"/>
            <a:chOff x="0" y="0"/>
            <a:chExt cx="5616" cy="4128"/>
          </a:xfrm>
        </p:grpSpPr>
        <p:sp>
          <p:nvSpPr>
            <p:cNvPr id="2051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616" cy="4128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768"/>
              <a:ext cx="5184" cy="2657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84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PHYSEOPARDY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the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$200</a:t>
            </a:r>
          </a:p>
        </p:txBody>
      </p:sp>
      <p:grpSp>
        <p:nvGrpSpPr>
          <p:cNvPr id="1126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1269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0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1268" name="Text Box 13"/>
          <p:cNvSpPr txBox="1">
            <a:spLocks noChangeArrowheads="1"/>
          </p:cNvSpPr>
          <p:nvPr/>
        </p:nvSpPr>
        <p:spPr bwMode="auto">
          <a:xfrm>
            <a:off x="1263650" y="2209800"/>
            <a:ext cx="6773863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>
                <a:solidFill>
                  <a:srgbClr val="FFFF00"/>
                </a:solidFill>
              </a:rPr>
              <a:t>Series circuits have _________ _________.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$300</a:t>
            </a:r>
          </a:p>
        </p:txBody>
      </p:sp>
      <p:grpSp>
        <p:nvGrpSpPr>
          <p:cNvPr id="1229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229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2292" name="Text Box 12"/>
          <p:cNvSpPr txBox="1">
            <a:spLocks noChangeArrowheads="1"/>
          </p:cNvSpPr>
          <p:nvPr/>
        </p:nvSpPr>
        <p:spPr bwMode="auto">
          <a:xfrm>
            <a:off x="939800" y="2222500"/>
            <a:ext cx="7418388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solidFill>
                  <a:srgbClr val="FFFF00"/>
                </a:solidFill>
              </a:rPr>
              <a:t>Resistance is the __________ of __________.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249238"/>
            <a:ext cx="7772400" cy="1143000"/>
          </a:xfrm>
        </p:spPr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$400</a:t>
            </a:r>
          </a:p>
        </p:txBody>
      </p:sp>
      <p:grpSp>
        <p:nvGrpSpPr>
          <p:cNvPr id="1331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331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3316" name="Text Box 16"/>
          <p:cNvSpPr txBox="1">
            <a:spLocks noChangeArrowheads="1"/>
          </p:cNvSpPr>
          <p:nvPr/>
        </p:nvSpPr>
        <p:spPr bwMode="auto">
          <a:xfrm>
            <a:off x="890588" y="2054225"/>
            <a:ext cx="7524750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FFFF00"/>
                </a:solidFill>
              </a:rPr>
              <a:t>Parallel circuits have ________ than ________  ________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$500</a:t>
            </a:r>
          </a:p>
        </p:txBody>
      </p:sp>
      <p:grpSp>
        <p:nvGrpSpPr>
          <p:cNvPr id="14339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4341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2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4340" name="Text Box 16"/>
          <p:cNvSpPr txBox="1">
            <a:spLocks noChangeArrowheads="1"/>
          </p:cNvSpPr>
          <p:nvPr/>
        </p:nvSpPr>
        <p:spPr bwMode="auto">
          <a:xfrm>
            <a:off x="776288" y="2511425"/>
            <a:ext cx="7524750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FFFF00"/>
                </a:solidFill>
              </a:rPr>
              <a:t>Current is the ________ of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Series or Parallel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1536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536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pic>
        <p:nvPicPr>
          <p:cNvPr id="1536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5" y="1966913"/>
            <a:ext cx="417195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Series or Parallel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1638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639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6388" name="Text Box 13"/>
          <p:cNvSpPr txBox="1">
            <a:spLocks noChangeArrowheads="1"/>
          </p:cNvSpPr>
          <p:nvPr/>
        </p:nvSpPr>
        <p:spPr bwMode="auto">
          <a:xfrm>
            <a:off x="779463" y="1993900"/>
            <a:ext cx="7594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3200">
              <a:solidFill>
                <a:srgbClr val="FFFF00"/>
              </a:solidFill>
            </a:endParaRPr>
          </a:p>
        </p:txBody>
      </p:sp>
      <p:sp>
        <p:nvSpPr>
          <p:cNvPr id="16389" name="Text Box 14"/>
          <p:cNvSpPr txBox="1">
            <a:spLocks noChangeArrowheads="1"/>
          </p:cNvSpPr>
          <p:nvPr/>
        </p:nvSpPr>
        <p:spPr bwMode="auto">
          <a:xfrm>
            <a:off x="1454150" y="2365375"/>
            <a:ext cx="6584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>
              <a:solidFill>
                <a:srgbClr val="FFFF00"/>
              </a:solidFill>
            </a:endParaRPr>
          </a:p>
        </p:txBody>
      </p:sp>
      <p:pic>
        <p:nvPicPr>
          <p:cNvPr id="1639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075" y="2185988"/>
            <a:ext cx="4133850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Series or Parallel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1741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7412" name="Rectangle 8"/>
          <p:cNvSpPr>
            <a:spLocks noChangeArrowheads="1"/>
          </p:cNvSpPr>
          <p:nvPr/>
        </p:nvSpPr>
        <p:spPr bwMode="auto">
          <a:xfrm>
            <a:off x="1368425" y="2154238"/>
            <a:ext cx="6237288" cy="144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400">
                <a:solidFill>
                  <a:srgbClr val="FFFF00"/>
                </a:solidFill>
              </a:rPr>
              <a:t>Lights get dimmer with each one that is added.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Series or Parallel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18435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8437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38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8436" name="Text Box 17"/>
          <p:cNvSpPr txBox="1">
            <a:spLocks noChangeArrowheads="1"/>
          </p:cNvSpPr>
          <p:nvPr/>
        </p:nvSpPr>
        <p:spPr bwMode="auto">
          <a:xfrm>
            <a:off x="2552700" y="2147888"/>
            <a:ext cx="476250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FFFF00"/>
                </a:solidFill>
              </a:rPr>
              <a:t>Draws more current, so it will use up the battery faster.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Series or Parallel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1945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946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9460" name="Text Box 14"/>
          <p:cNvSpPr txBox="1">
            <a:spLocks noChangeArrowheads="1"/>
          </p:cNvSpPr>
          <p:nvPr/>
        </p:nvSpPr>
        <p:spPr bwMode="auto">
          <a:xfrm>
            <a:off x="750888" y="2106613"/>
            <a:ext cx="7924800" cy="144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solidFill>
                  <a:srgbClr val="FFFF00"/>
                </a:solidFill>
              </a:rPr>
              <a:t>Adding more resistors means less total resistance for the circuit.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Magnets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20483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0485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6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0484" name="Text Box 14"/>
          <p:cNvSpPr txBox="1">
            <a:spLocks noChangeArrowheads="1"/>
          </p:cNvSpPr>
          <p:nvPr/>
        </p:nvSpPr>
        <p:spPr bwMode="auto">
          <a:xfrm>
            <a:off x="585788" y="2266950"/>
            <a:ext cx="7915275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FFFF00"/>
                </a:solidFill>
              </a:rPr>
              <a:t>What do magnets have instead of </a:t>
            </a:r>
            <a:r>
              <a:rPr lang="ja-JP" altLang="en-US" sz="4400">
                <a:solidFill>
                  <a:srgbClr val="FFFF00"/>
                </a:solidFill>
              </a:rPr>
              <a:t>“</a:t>
            </a:r>
            <a:r>
              <a:rPr lang="en-US" sz="4400">
                <a:solidFill>
                  <a:srgbClr val="FFFF00"/>
                </a:solidFill>
              </a:rPr>
              <a:t> + and – </a:t>
            </a:r>
            <a:r>
              <a:rPr lang="ja-JP" altLang="en-US" sz="4400">
                <a:solidFill>
                  <a:srgbClr val="FFFF00"/>
                </a:solidFill>
              </a:rPr>
              <a:t>”</a:t>
            </a:r>
            <a:r>
              <a:rPr lang="en-US" sz="4400">
                <a:solidFill>
                  <a:srgbClr val="FFFF00"/>
                </a:solidFill>
              </a:rPr>
              <a:t>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4" name="Rectangle 102"/>
          <p:cNvSpPr>
            <a:spLocks noChangeArrowheads="1"/>
          </p:cNvSpPr>
          <p:nvPr/>
        </p:nvSpPr>
        <p:spPr bwMode="auto">
          <a:xfrm>
            <a:off x="7110413" y="1627188"/>
            <a:ext cx="1690687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5" name="Rectangle 100"/>
          <p:cNvSpPr>
            <a:spLocks noChangeArrowheads="1"/>
          </p:cNvSpPr>
          <p:nvPr/>
        </p:nvSpPr>
        <p:spPr bwMode="auto">
          <a:xfrm>
            <a:off x="541813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6" name="Rectangle 98"/>
          <p:cNvSpPr>
            <a:spLocks noChangeArrowheads="1"/>
          </p:cNvSpPr>
          <p:nvPr/>
        </p:nvSpPr>
        <p:spPr bwMode="auto">
          <a:xfrm>
            <a:off x="3725863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7" name="Rectangle 96"/>
          <p:cNvSpPr>
            <a:spLocks noChangeArrowheads="1"/>
          </p:cNvSpPr>
          <p:nvPr/>
        </p:nvSpPr>
        <p:spPr bwMode="auto">
          <a:xfrm>
            <a:off x="203358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8" name="Rectangle 94"/>
          <p:cNvSpPr>
            <a:spLocks noChangeArrowheads="1"/>
          </p:cNvSpPr>
          <p:nvPr/>
        </p:nvSpPr>
        <p:spPr bwMode="auto">
          <a:xfrm>
            <a:off x="342900" y="1627188"/>
            <a:ext cx="1690688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>
        <p:nvSpPr>
          <p:cNvPr id="3079" name="Rectangle 8"/>
          <p:cNvSpPr>
            <a:spLocks noChangeArrowheads="1"/>
          </p:cNvSpPr>
          <p:nvPr/>
        </p:nvSpPr>
        <p:spPr bwMode="auto">
          <a:xfrm>
            <a:off x="7110413" y="304800"/>
            <a:ext cx="1690687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Solving Problems</a:t>
            </a:r>
          </a:p>
        </p:txBody>
      </p:sp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541813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2800">
              <a:solidFill>
                <a:srgbClr val="FFFF00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Magnets</a:t>
            </a:r>
            <a:endParaRPr lang="en-US" sz="1600">
              <a:solidFill>
                <a:srgbClr val="FF0000"/>
              </a:solidFill>
            </a:endParaRPr>
          </a:p>
        </p:txBody>
      </p:sp>
      <p:sp>
        <p:nvSpPr>
          <p:cNvPr id="3081" name="Rectangle 6"/>
          <p:cNvSpPr>
            <a:spLocks noChangeArrowheads="1"/>
          </p:cNvSpPr>
          <p:nvPr/>
        </p:nvSpPr>
        <p:spPr bwMode="auto">
          <a:xfrm>
            <a:off x="3725863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400">
                <a:solidFill>
                  <a:srgbClr val="FFFF00"/>
                </a:solidFill>
              </a:rPr>
              <a:t>Series</a:t>
            </a:r>
          </a:p>
          <a:p>
            <a:pPr algn="ctr">
              <a:spcBef>
                <a:spcPct val="20000"/>
              </a:spcBef>
            </a:pPr>
            <a:r>
              <a:rPr lang="en-US" sz="2400">
                <a:solidFill>
                  <a:srgbClr val="FFFF00"/>
                </a:solidFill>
              </a:rPr>
              <a:t>Or</a:t>
            </a:r>
          </a:p>
          <a:p>
            <a:pPr algn="ctr">
              <a:spcBef>
                <a:spcPct val="20000"/>
              </a:spcBef>
            </a:pPr>
            <a:r>
              <a:rPr lang="en-US" sz="2400">
                <a:solidFill>
                  <a:srgbClr val="FFFF00"/>
                </a:solidFill>
              </a:rPr>
              <a:t>Parallel?</a:t>
            </a:r>
          </a:p>
        </p:txBody>
      </p:sp>
      <p:sp>
        <p:nvSpPr>
          <p:cNvPr id="3082" name="Rectangle 5"/>
          <p:cNvSpPr>
            <a:spLocks noChangeArrowheads="1"/>
          </p:cNvSpPr>
          <p:nvPr/>
        </p:nvSpPr>
        <p:spPr bwMode="auto">
          <a:xfrm>
            <a:off x="203358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 Fill in</a:t>
            </a:r>
          </a:p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The ____</a:t>
            </a:r>
            <a:endParaRPr lang="en-US" sz="2800">
              <a:solidFill>
                <a:schemeClr val="accent2"/>
              </a:solidFill>
            </a:endParaRPr>
          </a:p>
        </p:txBody>
      </p:sp>
      <p:sp>
        <p:nvSpPr>
          <p:cNvPr id="3083" name="Rectangle 4"/>
          <p:cNvSpPr>
            <a:spLocks noChangeArrowheads="1"/>
          </p:cNvSpPr>
          <p:nvPr/>
        </p:nvSpPr>
        <p:spPr bwMode="auto">
          <a:xfrm>
            <a:off x="342900" y="304800"/>
            <a:ext cx="1690688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2400">
              <a:solidFill>
                <a:srgbClr val="FFFF00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Circuits</a:t>
            </a:r>
          </a:p>
        </p:txBody>
      </p:sp>
      <p:sp>
        <p:nvSpPr>
          <p:cNvPr id="3084" name="Rectangle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5673725"/>
            <a:ext cx="1690687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4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5" name="Rectangle 3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5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6" name="Rectangle 3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6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7" name="Rectangle 3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7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8" name="Rectangle 3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5673725"/>
            <a:ext cx="1690688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8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9" name="Rectangle 3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474027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9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0" name="Rectangle 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0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1" name="Rectangle 3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1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2" name="Rectangle 3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2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3" name="Rectangle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474027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3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4" name="Rectangle 2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380682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4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5" name="Rectangle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5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6" name="Rectangle 2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6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7" name="Rectangle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7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8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380682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8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9" name="Rectangl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2874963"/>
            <a:ext cx="1690687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9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0" name="Rectangl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0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1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2" name="Rectangl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2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3" name="Rectangle 1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2874963"/>
            <a:ext cx="1690688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3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4" name="Rectangle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1941513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4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5" name="Rectangle 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5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6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6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7" name="Rectangl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1941513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7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8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8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9" name="Line 42"/>
          <p:cNvSpPr>
            <a:spLocks noChangeShapeType="1"/>
          </p:cNvSpPr>
          <p:nvPr/>
        </p:nvSpPr>
        <p:spPr bwMode="auto">
          <a:xfrm>
            <a:off x="342900" y="287496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0" name="Line 43"/>
          <p:cNvSpPr>
            <a:spLocks noChangeShapeType="1"/>
          </p:cNvSpPr>
          <p:nvPr/>
        </p:nvSpPr>
        <p:spPr bwMode="auto">
          <a:xfrm>
            <a:off x="342900" y="38068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1" name="Line 44"/>
          <p:cNvSpPr>
            <a:spLocks noChangeShapeType="1"/>
          </p:cNvSpPr>
          <p:nvPr/>
        </p:nvSpPr>
        <p:spPr bwMode="auto">
          <a:xfrm>
            <a:off x="342900" y="474027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2" name="Line 45"/>
          <p:cNvSpPr>
            <a:spLocks noChangeShapeType="1"/>
          </p:cNvSpPr>
          <p:nvPr/>
        </p:nvSpPr>
        <p:spPr bwMode="auto">
          <a:xfrm>
            <a:off x="342900" y="56737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3" name="Line 46"/>
          <p:cNvSpPr>
            <a:spLocks noChangeShapeType="1"/>
          </p:cNvSpPr>
          <p:nvPr/>
        </p:nvSpPr>
        <p:spPr bwMode="auto">
          <a:xfrm>
            <a:off x="342900" y="6553200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4" name="Line 48"/>
          <p:cNvSpPr>
            <a:spLocks noChangeShapeType="1"/>
          </p:cNvSpPr>
          <p:nvPr/>
        </p:nvSpPr>
        <p:spPr bwMode="auto">
          <a:xfrm>
            <a:off x="203358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5" name="Line 49"/>
          <p:cNvSpPr>
            <a:spLocks noChangeShapeType="1"/>
          </p:cNvSpPr>
          <p:nvPr/>
        </p:nvSpPr>
        <p:spPr bwMode="auto">
          <a:xfrm>
            <a:off x="372586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6" name="Line 50"/>
          <p:cNvSpPr>
            <a:spLocks noChangeShapeType="1"/>
          </p:cNvSpPr>
          <p:nvPr/>
        </p:nvSpPr>
        <p:spPr bwMode="auto">
          <a:xfrm>
            <a:off x="541813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7" name="Line 51"/>
          <p:cNvSpPr>
            <a:spLocks noChangeShapeType="1"/>
          </p:cNvSpPr>
          <p:nvPr/>
        </p:nvSpPr>
        <p:spPr bwMode="auto">
          <a:xfrm>
            <a:off x="711041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58"/>
          <p:cNvSpPr>
            <a:spLocks noChangeShapeType="1"/>
          </p:cNvSpPr>
          <p:nvPr/>
        </p:nvSpPr>
        <p:spPr bwMode="auto">
          <a:xfrm>
            <a:off x="3429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9" name="Line 66"/>
          <p:cNvSpPr>
            <a:spLocks noChangeShapeType="1"/>
          </p:cNvSpPr>
          <p:nvPr/>
        </p:nvSpPr>
        <p:spPr bwMode="auto">
          <a:xfrm>
            <a:off x="88011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0" name="Line 39"/>
          <p:cNvSpPr>
            <a:spLocks noChangeShapeType="1"/>
          </p:cNvSpPr>
          <p:nvPr/>
        </p:nvSpPr>
        <p:spPr bwMode="auto">
          <a:xfrm>
            <a:off x="342900" y="304800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1" name="Line 95"/>
          <p:cNvSpPr>
            <a:spLocks noChangeShapeType="1"/>
          </p:cNvSpPr>
          <p:nvPr/>
        </p:nvSpPr>
        <p:spPr bwMode="auto">
          <a:xfrm>
            <a:off x="342900" y="194151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2" name="Line 108"/>
          <p:cNvSpPr>
            <a:spLocks noChangeShapeType="1"/>
          </p:cNvSpPr>
          <p:nvPr/>
        </p:nvSpPr>
        <p:spPr bwMode="auto">
          <a:xfrm>
            <a:off x="3429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3" name="Line 110"/>
          <p:cNvSpPr>
            <a:spLocks noChangeShapeType="1"/>
          </p:cNvSpPr>
          <p:nvPr/>
        </p:nvSpPr>
        <p:spPr bwMode="auto">
          <a:xfrm>
            <a:off x="203358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4" name="Line 112"/>
          <p:cNvSpPr>
            <a:spLocks noChangeShapeType="1"/>
          </p:cNvSpPr>
          <p:nvPr/>
        </p:nvSpPr>
        <p:spPr bwMode="auto">
          <a:xfrm>
            <a:off x="372586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5" name="Line 114"/>
          <p:cNvSpPr>
            <a:spLocks noChangeShapeType="1"/>
          </p:cNvSpPr>
          <p:nvPr/>
        </p:nvSpPr>
        <p:spPr bwMode="auto">
          <a:xfrm>
            <a:off x="541813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6" name="Line 115"/>
          <p:cNvSpPr>
            <a:spLocks noChangeShapeType="1"/>
          </p:cNvSpPr>
          <p:nvPr/>
        </p:nvSpPr>
        <p:spPr bwMode="auto">
          <a:xfrm>
            <a:off x="711041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7" name="Line 116"/>
          <p:cNvSpPr>
            <a:spLocks noChangeShapeType="1"/>
          </p:cNvSpPr>
          <p:nvPr/>
        </p:nvSpPr>
        <p:spPr bwMode="auto">
          <a:xfrm>
            <a:off x="88011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8" name="Line 40"/>
          <p:cNvSpPr>
            <a:spLocks noChangeShapeType="1"/>
          </p:cNvSpPr>
          <p:nvPr/>
        </p:nvSpPr>
        <p:spPr bwMode="auto">
          <a:xfrm>
            <a:off x="342900" y="1627188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9" name="Line 47"/>
          <p:cNvSpPr>
            <a:spLocks noChangeShapeType="1"/>
          </p:cNvSpPr>
          <p:nvPr/>
        </p:nvSpPr>
        <p:spPr bwMode="auto">
          <a:xfrm>
            <a:off x="3429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0" name="Line 52"/>
          <p:cNvSpPr>
            <a:spLocks noChangeShapeType="1"/>
          </p:cNvSpPr>
          <p:nvPr/>
        </p:nvSpPr>
        <p:spPr bwMode="auto">
          <a:xfrm>
            <a:off x="88011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1" name="Text Box 163"/>
          <p:cNvSpPr txBox="1">
            <a:spLocks noChangeArrowheads="1"/>
          </p:cNvSpPr>
          <p:nvPr/>
        </p:nvSpPr>
        <p:spPr bwMode="auto">
          <a:xfrm>
            <a:off x="4097338" y="6613525"/>
            <a:ext cx="2397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00"/>
                </a:solidFill>
                <a:hlinkClick r:id="rId29" action="ppaction://hlinksldjump"/>
              </a:rPr>
              <a:t>Jeopardy</a:t>
            </a:r>
            <a:endParaRPr lang="en-US" sz="1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Magnets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21507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1509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0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1555750" y="2693988"/>
            <a:ext cx="6902450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800">
                <a:solidFill>
                  <a:srgbClr val="FFFF00"/>
                </a:solidFill>
              </a:rPr>
              <a:t>What can generate a magnetic field?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Magnets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22531" name="Group 38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2533" name="AutoShape 39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4" name="Text Box 40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2532" name="Text Box 8"/>
          <p:cNvSpPr txBox="1">
            <a:spLocks noChangeArrowheads="1"/>
          </p:cNvSpPr>
          <p:nvPr/>
        </p:nvSpPr>
        <p:spPr bwMode="auto">
          <a:xfrm>
            <a:off x="646113" y="2005013"/>
            <a:ext cx="7897812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>
                <a:solidFill>
                  <a:srgbClr val="FFFF00"/>
                </a:solidFill>
              </a:rPr>
              <a:t>In order to make an electromagnet, you need </a:t>
            </a:r>
          </a:p>
          <a:p>
            <a:pPr eaLnBrk="1" hangingPunct="1"/>
            <a:endParaRPr lang="en-US" sz="2800">
              <a:solidFill>
                <a:srgbClr val="FFFF00"/>
              </a:solidFill>
            </a:endParaRP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a.	A battery, a nail, and a magnet.	</a:t>
            </a: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b.	A battery, some wire, and a nail.	</a:t>
            </a: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c.	A loop of wire, some tape, and a battery.	</a:t>
            </a: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d.	A magnet, a nail, and some wire.	</a:t>
            </a:r>
          </a:p>
          <a:p>
            <a:pPr eaLnBrk="1" hangingPunct="1"/>
            <a:r>
              <a:rPr lang="en-US" sz="2800">
                <a:solidFill>
                  <a:srgbClr val="FFFF00"/>
                </a:solidFill>
              </a:rPr>
              <a:t>e.	None of the above.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18892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Magnets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2355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355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1547" name="Text Box 43"/>
          <p:cNvSpPr txBox="1">
            <a:spLocks noChangeArrowheads="1"/>
          </p:cNvSpPr>
          <p:nvPr/>
        </p:nvSpPr>
        <p:spPr bwMode="auto">
          <a:xfrm>
            <a:off x="788988" y="1926593"/>
            <a:ext cx="7183437" cy="280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Which of the following react to a magnet?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ea typeface="+mn-ea"/>
            </a:endParaRPr>
          </a:p>
          <a:p>
            <a:pPr>
              <a:defRPr/>
            </a:pPr>
            <a:endParaRPr lang="en-US" sz="1600" dirty="0">
              <a:solidFill>
                <a:srgbClr val="FFFF00"/>
              </a:solidFill>
              <a:latin typeface="Times New Roman" pitchFamily="18" charset="0"/>
              <a:ea typeface="+mn-ea"/>
            </a:endParaRP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Copper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ea typeface="+mn-ea"/>
            </a:endParaRP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Aluminum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ea typeface="+mn-ea"/>
            </a:endParaRP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Steel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ea typeface="+mn-ea"/>
            </a:endParaRP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All of 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the above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03774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FFFF00"/>
                </a:solidFill>
                <a:latin typeface="Times New Roman" charset="0"/>
              </a:rPr>
              <a:t>Magnets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2457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4582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3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4580" name="Rectangle 17"/>
          <p:cNvSpPr>
            <a:spLocks noChangeArrowheads="1"/>
          </p:cNvSpPr>
          <p:nvPr/>
        </p:nvSpPr>
        <p:spPr bwMode="auto">
          <a:xfrm>
            <a:off x="2286000" y="2895600"/>
            <a:ext cx="59626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z="6000">
              <a:solidFill>
                <a:srgbClr val="FFFF00"/>
              </a:solidFill>
            </a:endParaRPr>
          </a:p>
        </p:txBody>
      </p:sp>
      <p:sp>
        <p:nvSpPr>
          <p:cNvPr id="8" name="Text Box 43"/>
          <p:cNvSpPr txBox="1">
            <a:spLocks noChangeArrowheads="1"/>
          </p:cNvSpPr>
          <p:nvPr/>
        </p:nvSpPr>
        <p:spPr bwMode="auto">
          <a:xfrm>
            <a:off x="788988" y="1533525"/>
            <a:ext cx="7183437" cy="42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I have built an electromagnet like we made in class. What could I do to make it a stronger magnet?</a:t>
            </a:r>
          </a:p>
          <a:p>
            <a:pPr>
              <a:defRPr/>
            </a:pPr>
            <a:endParaRPr lang="en-US" sz="1600" dirty="0">
              <a:solidFill>
                <a:srgbClr val="FFFF00"/>
              </a:solidFill>
              <a:latin typeface="Times New Roman" pitchFamily="18" charset="0"/>
              <a:ea typeface="+mn-ea"/>
            </a:endParaRP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Use a higher voltage battery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Use more loops of wire (in the same direction)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Both a &amp; b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2560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560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5604" name="Text Box 55"/>
          <p:cNvSpPr txBox="1">
            <a:spLocks noChangeArrowheads="1"/>
          </p:cNvSpPr>
          <p:nvPr/>
        </p:nvSpPr>
        <p:spPr bwMode="auto">
          <a:xfrm>
            <a:off x="1049338" y="2708275"/>
            <a:ext cx="7104062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</a:rPr>
              <a:t>4 A of current </a:t>
            </a:r>
            <a:r>
              <a:rPr lang="en-US">
                <a:solidFill>
                  <a:srgbClr val="FFFF00"/>
                </a:solidFill>
              </a:rPr>
              <a:t>flow in a circuit with </a:t>
            </a:r>
            <a:r>
              <a:rPr lang="en-US" b="1">
                <a:solidFill>
                  <a:srgbClr val="FFFF00"/>
                </a:solidFill>
              </a:rPr>
              <a:t>3 ohms of resistance</a:t>
            </a:r>
            <a:r>
              <a:rPr lang="en-US">
                <a:solidFill>
                  <a:srgbClr val="FFFF00"/>
                </a:solidFill>
              </a:rPr>
              <a:t>. What is the </a:t>
            </a:r>
            <a:r>
              <a:rPr lang="en-US" b="1" u="sng">
                <a:solidFill>
                  <a:srgbClr val="FFFF00"/>
                </a:solidFill>
              </a:rPr>
              <a:t>voltage</a:t>
            </a:r>
            <a:r>
              <a:rPr lang="en-US">
                <a:solidFill>
                  <a:srgbClr val="FFFF00"/>
                </a:solidFill>
              </a:rPr>
              <a:t> of the battery?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26627" name="Group 37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6630" name="AutoShape 38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1" name="Text Box 39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6628" name="Text Box 88"/>
          <p:cNvSpPr txBox="1">
            <a:spLocks noChangeArrowheads="1"/>
          </p:cNvSpPr>
          <p:nvPr/>
        </p:nvSpPr>
        <p:spPr bwMode="auto">
          <a:xfrm>
            <a:off x="158750" y="2795588"/>
            <a:ext cx="877411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6600">
              <a:solidFill>
                <a:srgbClr val="FFFF00"/>
              </a:solidFill>
            </a:endParaRPr>
          </a:p>
        </p:txBody>
      </p:sp>
      <p:sp>
        <p:nvSpPr>
          <p:cNvPr id="26629" name="Text Box 89"/>
          <p:cNvSpPr txBox="1">
            <a:spLocks noChangeArrowheads="1"/>
          </p:cNvSpPr>
          <p:nvPr/>
        </p:nvSpPr>
        <p:spPr bwMode="auto">
          <a:xfrm>
            <a:off x="1076325" y="2068513"/>
            <a:ext cx="6824663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solidFill>
                  <a:srgbClr val="FFFF00"/>
                </a:solidFill>
              </a:rPr>
              <a:t>The wall provides 120 V of voltage to a circuit creating 10 A of current. What is the </a:t>
            </a:r>
            <a:r>
              <a:rPr lang="en-US" sz="4000" b="1" u="sng">
                <a:solidFill>
                  <a:srgbClr val="FFFF00"/>
                </a:solidFill>
              </a:rPr>
              <a:t>resistance</a:t>
            </a:r>
            <a:r>
              <a:rPr lang="en-US" sz="4000">
                <a:solidFill>
                  <a:srgbClr val="FFFF00"/>
                </a:solidFill>
              </a:rPr>
              <a:t> in the circuit?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27651" name="Group 4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7653" name="AutoShape 4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4" name="Text Box 4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7652" name="Text Box 176"/>
          <p:cNvSpPr txBox="1">
            <a:spLocks noChangeArrowheads="1"/>
          </p:cNvSpPr>
          <p:nvPr/>
        </p:nvSpPr>
        <p:spPr bwMode="auto">
          <a:xfrm>
            <a:off x="930275" y="2498725"/>
            <a:ext cx="61595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FFFF00"/>
                </a:solidFill>
              </a:rPr>
              <a:t>How much </a:t>
            </a:r>
            <a:r>
              <a:rPr lang="en-US" sz="4400" b="1" u="sng">
                <a:solidFill>
                  <a:srgbClr val="FFFF00"/>
                </a:solidFill>
              </a:rPr>
              <a:t>power</a:t>
            </a:r>
            <a:r>
              <a:rPr lang="en-US" sz="4400">
                <a:solidFill>
                  <a:srgbClr val="FFFF00"/>
                </a:solidFill>
              </a:rPr>
              <a:t> does it take to create 5 A of current at 20 V?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2867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867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8676" name="Text Box 86"/>
          <p:cNvSpPr txBox="1">
            <a:spLocks noChangeArrowheads="1"/>
          </p:cNvSpPr>
          <p:nvPr/>
        </p:nvSpPr>
        <p:spPr bwMode="auto">
          <a:xfrm>
            <a:off x="1279525" y="2374900"/>
            <a:ext cx="6407150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</a:rPr>
              <a:t>A 60-Watt light bulb plugged into a wall supplying 120 Volts draws how much </a:t>
            </a:r>
            <a:r>
              <a:rPr lang="en-US" sz="4000" b="1" u="sng">
                <a:solidFill>
                  <a:srgbClr val="FFFF00"/>
                </a:solidFill>
              </a:rPr>
              <a:t>current</a:t>
            </a:r>
            <a:r>
              <a:rPr lang="en-US" sz="4000">
                <a:solidFill>
                  <a:srgbClr val="FFFF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2969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9704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5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9700" name="Text Box 36"/>
          <p:cNvSpPr txBox="1">
            <a:spLocks noChangeArrowheads="1"/>
          </p:cNvSpPr>
          <p:nvPr/>
        </p:nvSpPr>
        <p:spPr bwMode="auto">
          <a:xfrm>
            <a:off x="8191500" y="5453063"/>
            <a:ext cx="6064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endParaRPr lang="en-US" sz="1800">
              <a:solidFill>
                <a:srgbClr val="FFFF00"/>
              </a:solidFill>
            </a:endParaRPr>
          </a:p>
        </p:txBody>
      </p:sp>
      <p:sp>
        <p:nvSpPr>
          <p:cNvPr id="29701" name="Text Box 60"/>
          <p:cNvSpPr txBox="1">
            <a:spLocks noChangeArrowheads="1"/>
          </p:cNvSpPr>
          <p:nvPr/>
        </p:nvSpPr>
        <p:spPr bwMode="auto">
          <a:xfrm>
            <a:off x="1058863" y="2292350"/>
            <a:ext cx="85598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 sz="7200">
              <a:solidFill>
                <a:srgbClr val="FFFF00"/>
              </a:solidFill>
            </a:endParaRPr>
          </a:p>
        </p:txBody>
      </p:sp>
      <p:sp>
        <p:nvSpPr>
          <p:cNvPr id="29702" name="Text Box 61"/>
          <p:cNvSpPr txBox="1">
            <a:spLocks noChangeArrowheads="1"/>
          </p:cNvSpPr>
          <p:nvPr/>
        </p:nvSpPr>
        <p:spPr bwMode="auto">
          <a:xfrm>
            <a:off x="1196975" y="2295525"/>
            <a:ext cx="61706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9703" name="Text Box 62"/>
          <p:cNvSpPr txBox="1">
            <a:spLocks noChangeArrowheads="1"/>
          </p:cNvSpPr>
          <p:nvPr/>
        </p:nvSpPr>
        <p:spPr bwMode="auto">
          <a:xfrm>
            <a:off x="936625" y="2203450"/>
            <a:ext cx="71024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solidFill>
                  <a:srgbClr val="FFFF00"/>
                </a:solidFill>
              </a:rPr>
              <a:t>The electric company charges 10 cents per kW*hr. How much does it cost to run a 2000-Watt stereo non-stop for one whole day?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****Answers****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1676400" y="1981200"/>
            <a:ext cx="5334000" cy="29146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9644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63500" dist="38099" dir="2700000" sy="50000" rotWithShape="0">
                    <a:srgbClr val="875B0D">
                      <a:alpha val="74998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OOPS!</a:t>
            </a: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609600" y="5486400"/>
            <a:ext cx="815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>
                <a:hlinkClick r:id="rId3" action="ppaction://hlinksldjump"/>
              </a:rPr>
              <a:t>Click here to go back to the main board</a:t>
            </a:r>
            <a:endParaRPr lang="en-US" sz="3200"/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304800" y="609600"/>
            <a:ext cx="845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/>
              <a:t>You have selected an area of the board not in play.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Circuits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3174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1750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1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1748" name="Text Box 8"/>
          <p:cNvSpPr txBox="1">
            <a:spLocks noChangeArrowheads="1"/>
          </p:cNvSpPr>
          <p:nvPr/>
        </p:nvSpPr>
        <p:spPr bwMode="auto">
          <a:xfrm>
            <a:off x="1416050" y="2119313"/>
            <a:ext cx="6570663" cy="267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>
                <a:solidFill>
                  <a:srgbClr val="FFFF00"/>
                </a:solidFill>
              </a:rPr>
              <a:t>No: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4800">
                <a:solidFill>
                  <a:srgbClr val="FFFF00"/>
                </a:solidFill>
              </a:rPr>
              <a:t>Switch is open &amp; bulb only connected at bottom.</a:t>
            </a:r>
          </a:p>
        </p:txBody>
      </p:sp>
      <p:pic>
        <p:nvPicPr>
          <p:cNvPr id="31749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1604963"/>
            <a:ext cx="1925638" cy="174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Circuits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32771" name="Group 8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2773" name="AutoShape 9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4" name="Text Box 10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425450" y="1933575"/>
            <a:ext cx="8318500" cy="267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2400" dirty="0" smtClean="0">
                <a:solidFill>
                  <a:srgbClr val="FFFF00"/>
                </a:solidFill>
                <a:ea typeface="+mn-ea"/>
              </a:rPr>
              <a:t>In order to form a proper electric circuit, you need to have</a:t>
            </a:r>
          </a:p>
          <a:p>
            <a:pPr eaLnBrk="1" hangingPunct="1">
              <a:defRPr/>
            </a:pPr>
            <a:endParaRPr lang="en-US" sz="2400" dirty="0" smtClean="0">
              <a:solidFill>
                <a:srgbClr val="FFFF00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wires or conductors to connect everything.	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b.	a voltage source.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c.	a light bulb or some resistance.	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d.	a complete path for the current.</a:t>
            </a:r>
          </a:p>
          <a:p>
            <a:pPr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ea typeface="+mn-ea"/>
              </a:rPr>
              <a:t>e.	all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Circuits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33795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3797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8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839788" y="1933575"/>
            <a:ext cx="7389812" cy="304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A light bulb is a kind of </a:t>
            </a:r>
          </a:p>
          <a:p>
            <a:pPr eaLnBrk="1" hangingPunct="1">
              <a:defRPr/>
            </a:pPr>
            <a:endParaRPr lang="en-US" sz="3200" dirty="0" smtClean="0">
              <a:solidFill>
                <a:srgbClr val="FFFF00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battery.</a:t>
            </a:r>
            <a:r>
              <a:rPr lang="en-US" sz="3200" dirty="0" smtClean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  <a:ea typeface="+mn-ea"/>
              </a:rPr>
              <a:t>b.	resistor.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c.	voltmeter.	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d.	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Circuits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34819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4821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2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4820" name="Text Box 14"/>
          <p:cNvSpPr txBox="1">
            <a:spLocks noChangeArrowheads="1"/>
          </p:cNvSpPr>
          <p:nvPr/>
        </p:nvSpPr>
        <p:spPr bwMode="auto">
          <a:xfrm>
            <a:off x="973138" y="2517775"/>
            <a:ext cx="7342187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b="1">
                <a:solidFill>
                  <a:srgbClr val="FFFF00"/>
                </a:solidFill>
              </a:rPr>
              <a:t>Current would decrease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33414" y="566737"/>
            <a:ext cx="7772400" cy="1143000"/>
          </a:xfrm>
        </p:spPr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Circuits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3584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584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5844" name="Text Box 13"/>
          <p:cNvSpPr txBox="1">
            <a:spLocks noChangeArrowheads="1"/>
          </p:cNvSpPr>
          <p:nvPr/>
        </p:nvSpPr>
        <p:spPr bwMode="auto">
          <a:xfrm>
            <a:off x="1341436" y="1909762"/>
            <a:ext cx="6773863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 smtClean="0">
                <a:solidFill>
                  <a:srgbClr val="FFFF00"/>
                </a:solidFill>
              </a:rPr>
              <a:t>Series: current same everywhere.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 smtClean="0">
                <a:solidFill>
                  <a:srgbClr val="FFFF00"/>
                </a:solidFill>
              </a:rPr>
              <a:t>Series: resistors add up = 8 ohms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 smtClean="0">
                <a:solidFill>
                  <a:srgbClr val="FFFF00"/>
                </a:solidFill>
              </a:rPr>
              <a:t>Ohm’s Law: I = V/R = 12V/8ohms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		</a:t>
            </a:r>
            <a:r>
              <a:rPr lang="en-US" sz="3200" b="1" dirty="0" smtClean="0">
                <a:solidFill>
                  <a:srgbClr val="FFFF00"/>
                </a:solidFill>
              </a:rPr>
              <a:t>= 1.5A</a:t>
            </a:r>
            <a:endParaRPr lang="en-US" sz="3200" b="1" dirty="0">
              <a:solidFill>
                <a:srgbClr val="FFFF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4" y="4100513"/>
            <a:ext cx="2394722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$100</a:t>
            </a:r>
          </a:p>
        </p:txBody>
      </p:sp>
      <p:grpSp>
        <p:nvGrpSpPr>
          <p:cNvPr id="3686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686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6868" name="Text Box 9"/>
          <p:cNvSpPr txBox="1">
            <a:spLocks noChangeArrowheads="1"/>
          </p:cNvSpPr>
          <p:nvPr/>
        </p:nvSpPr>
        <p:spPr bwMode="auto">
          <a:xfrm>
            <a:off x="1935163" y="2624138"/>
            <a:ext cx="5776912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</a:rPr>
              <a:t>dipoles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$200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7893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894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7892" name="Text Box 10"/>
          <p:cNvSpPr txBox="1">
            <a:spLocks noChangeArrowheads="1"/>
          </p:cNvSpPr>
          <p:nvPr/>
        </p:nvSpPr>
        <p:spPr bwMode="auto">
          <a:xfrm>
            <a:off x="1457325" y="2624138"/>
            <a:ext cx="6415088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b="1">
                <a:solidFill>
                  <a:srgbClr val="FFFF00"/>
                </a:solidFill>
              </a:rPr>
              <a:t>one path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$300</a:t>
            </a:r>
          </a:p>
        </p:txBody>
      </p:sp>
      <p:grpSp>
        <p:nvGrpSpPr>
          <p:cNvPr id="38915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8917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8916" name="Text Box 9"/>
          <p:cNvSpPr txBox="1">
            <a:spLocks noChangeArrowheads="1"/>
          </p:cNvSpPr>
          <p:nvPr/>
        </p:nvSpPr>
        <p:spPr bwMode="auto">
          <a:xfrm>
            <a:off x="2284413" y="2624138"/>
            <a:ext cx="4116387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opposition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r>
              <a:rPr lang="en-US" sz="4800" b="1">
                <a:solidFill>
                  <a:srgbClr val="FFFF00"/>
                </a:solidFill>
              </a:rPr>
              <a:t> of </a:t>
            </a: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current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endParaRPr 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$400</a:t>
            </a:r>
          </a:p>
        </p:txBody>
      </p:sp>
      <p:grpSp>
        <p:nvGrpSpPr>
          <p:cNvPr id="39939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9941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42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9940" name="Text Box 11"/>
          <p:cNvSpPr txBox="1">
            <a:spLocks noChangeArrowheads="1"/>
          </p:cNvSpPr>
          <p:nvPr/>
        </p:nvSpPr>
        <p:spPr bwMode="auto">
          <a:xfrm>
            <a:off x="2320925" y="2905125"/>
            <a:ext cx="4408488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more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r>
              <a:rPr lang="en-US" sz="4800" b="1">
                <a:solidFill>
                  <a:srgbClr val="FFFF00"/>
                </a:solidFill>
              </a:rPr>
              <a:t> than </a:t>
            </a: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one path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endParaRPr 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$500</a:t>
            </a:r>
          </a:p>
        </p:txBody>
      </p:sp>
      <p:grpSp>
        <p:nvGrpSpPr>
          <p:cNvPr id="4096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096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6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0964" name="Text Box 11"/>
          <p:cNvSpPr txBox="1">
            <a:spLocks noChangeArrowheads="1"/>
          </p:cNvSpPr>
          <p:nvPr/>
        </p:nvSpPr>
        <p:spPr bwMode="auto">
          <a:xfrm>
            <a:off x="2954338" y="3062288"/>
            <a:ext cx="3289300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flow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r>
              <a:rPr lang="en-US" sz="4800" b="1">
                <a:solidFill>
                  <a:srgbClr val="FFFF00"/>
                </a:solidFill>
              </a:rPr>
              <a:t> of </a:t>
            </a: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charge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endParaRPr 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>
                <a:solidFill>
                  <a:srgbClr val="FFFF00"/>
                </a:solidFill>
                <a:latin typeface="Times New Roman" charset="0"/>
              </a:rPr>
              <a:t>Circuits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sp>
        <p:nvSpPr>
          <p:cNvPr id="5123" name="Text Box 12"/>
          <p:cNvSpPr txBox="1">
            <a:spLocks noChangeArrowheads="1"/>
          </p:cNvSpPr>
          <p:nvPr/>
        </p:nvSpPr>
        <p:spPr bwMode="auto">
          <a:xfrm>
            <a:off x="1143000" y="1981200"/>
            <a:ext cx="71628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>
                <a:solidFill>
                  <a:srgbClr val="FFFF00"/>
                </a:solidFill>
              </a:rPr>
              <a:t>Would this bulb light up?</a:t>
            </a:r>
          </a:p>
        </p:txBody>
      </p:sp>
      <p:grpSp>
        <p:nvGrpSpPr>
          <p:cNvPr id="5124" name="Group 13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126" name="AutoShape 14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7" name="Text Box 15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pic>
        <p:nvPicPr>
          <p:cNvPr id="5125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040063"/>
            <a:ext cx="323215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Series or Parallel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41987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1989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0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159125" y="2995613"/>
            <a:ext cx="2770188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Series</a:t>
            </a:r>
            <a:endParaRPr lang="en-US" sz="48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Series or Parallel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4301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301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159125" y="2995613"/>
            <a:ext cx="2770188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Parallel</a:t>
            </a:r>
            <a:endParaRPr lang="en-US" sz="48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Series or Parallel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403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3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3159125" y="2995613"/>
            <a:ext cx="2770188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Series</a:t>
            </a:r>
            <a:endParaRPr lang="en-US" sz="48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Series or Parallel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506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6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159125" y="2995613"/>
            <a:ext cx="2770188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Parallel</a:t>
            </a:r>
            <a:endParaRPr lang="en-US" sz="48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Series or Parallel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6086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87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6084" name="Text Box 8"/>
          <p:cNvSpPr txBox="1">
            <a:spLocks noChangeArrowheads="1"/>
          </p:cNvSpPr>
          <p:nvPr/>
        </p:nvSpPr>
        <p:spPr bwMode="auto">
          <a:xfrm>
            <a:off x="4995863" y="2597150"/>
            <a:ext cx="3127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159125" y="2995613"/>
            <a:ext cx="2770188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Parallel</a:t>
            </a:r>
            <a:endParaRPr lang="en-US" sz="48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Magnets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4710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710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7108" name="Text Box 14"/>
          <p:cNvSpPr txBox="1">
            <a:spLocks noChangeArrowheads="1"/>
          </p:cNvSpPr>
          <p:nvPr/>
        </p:nvSpPr>
        <p:spPr bwMode="auto">
          <a:xfrm>
            <a:off x="2843213" y="2276475"/>
            <a:ext cx="3286125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800" b="1">
                <a:solidFill>
                  <a:srgbClr val="FFFF00"/>
                </a:solidFill>
              </a:rPr>
              <a:t>North and South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Magnets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4813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813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3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1555750" y="2479675"/>
            <a:ext cx="690245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Currents</a:t>
            </a:r>
          </a:p>
          <a:p>
            <a:pPr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(which is what magnets do too)</a:t>
            </a:r>
            <a:endParaRPr lang="en-US" sz="4000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Magnets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9158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59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3036888" y="2490788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 sz="320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46113" y="2005013"/>
            <a:ext cx="7897812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In order to make an electromagnet, you need </a:t>
            </a:r>
          </a:p>
          <a:p>
            <a:pPr eaLnBrk="1" hangingPunct="1">
              <a:defRPr/>
            </a:pPr>
            <a:endParaRPr lang="en-US" sz="2800" dirty="0" smtClean="0">
              <a:solidFill>
                <a:srgbClr val="FFFF00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A battery, a nail, and a magnet.	</a:t>
            </a:r>
          </a:p>
          <a:p>
            <a:pPr eaLnBrk="1" hangingPunct="1">
              <a:defRPr/>
            </a:pPr>
            <a:r>
              <a:rPr lang="en-US" sz="2800" b="1" dirty="0" smtClean="0">
                <a:solidFill>
                  <a:srgbClr val="FFFF00"/>
                </a:solidFill>
                <a:ea typeface="+mn-ea"/>
              </a:rPr>
              <a:t>b.	A battery, some wire, and a nail.</a:t>
            </a:r>
            <a:r>
              <a:rPr lang="en-US" sz="2800" dirty="0" smtClean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c.	A loop of wire, some tape, and a battery.	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d.	A magnet, a nail, and some wire.	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e.	None of the above.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Magnets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018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18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8" name="Text Box 43"/>
          <p:cNvSpPr txBox="1">
            <a:spLocks noChangeArrowheads="1"/>
          </p:cNvSpPr>
          <p:nvPr/>
        </p:nvSpPr>
        <p:spPr bwMode="auto">
          <a:xfrm>
            <a:off x="849469" y="2213839"/>
            <a:ext cx="7183437" cy="280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Which of the following react to a magnet?</a:t>
            </a:r>
            <a:endParaRPr lang="en-US" sz="3200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  <a:p>
            <a:pPr>
              <a:defRPr/>
            </a:pPr>
            <a:endParaRPr lang="en-US" sz="1600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Copper</a:t>
            </a:r>
            <a:endParaRPr lang="en-US" sz="3200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Aluminum</a:t>
            </a:r>
            <a:endParaRPr lang="en-US" sz="3200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  <a:p>
            <a:pPr marL="742950" indent="-742950">
              <a:buFontTx/>
              <a:buAutoNum type="alphaLcPeriod"/>
              <a:defRPr/>
            </a:pP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Steel</a:t>
            </a:r>
            <a:endParaRPr lang="en-US" sz="3200" b="1" dirty="0">
              <a:solidFill>
                <a:srgbClr val="FFFF00"/>
              </a:solidFill>
              <a:latin typeface="Times New Roman" pitchFamily="18" charset="0"/>
              <a:ea typeface="+mn-ea"/>
            </a:endParaRP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 smtClean="0">
                <a:solidFill>
                  <a:srgbClr val="B3B3B3"/>
                </a:solidFill>
                <a:latin typeface="Times New Roman" pitchFamily="18" charset="0"/>
                <a:ea typeface="+mn-ea"/>
              </a:rPr>
              <a:t>All of </a:t>
            </a:r>
            <a:r>
              <a:rPr lang="en-US" sz="3200" dirty="0">
                <a:solidFill>
                  <a:srgbClr val="B3B3B3"/>
                </a:solidFill>
                <a:latin typeface="Times New Roman" pitchFamily="18" charset="0"/>
                <a:ea typeface="+mn-ea"/>
              </a:rPr>
              <a:t>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77004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Magnets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5120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120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0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43"/>
          <p:cNvSpPr txBox="1">
            <a:spLocks noChangeArrowheads="1"/>
          </p:cNvSpPr>
          <p:nvPr/>
        </p:nvSpPr>
        <p:spPr bwMode="auto">
          <a:xfrm>
            <a:off x="788988" y="1533525"/>
            <a:ext cx="7183437" cy="42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B3B3B3"/>
                </a:solidFill>
                <a:latin typeface="Times New Roman" pitchFamily="18" charset="0"/>
                <a:ea typeface="+mn-ea"/>
              </a:rPr>
              <a:t>I have built an electromagnet like we made in class. What could I do to make it a stronger magnet?</a:t>
            </a:r>
          </a:p>
          <a:p>
            <a:pPr>
              <a:defRPr/>
            </a:pPr>
            <a:endParaRPr lang="en-US" sz="1600" dirty="0">
              <a:solidFill>
                <a:srgbClr val="B3B3B3"/>
              </a:solidFill>
              <a:latin typeface="Times New Roman" pitchFamily="18" charset="0"/>
              <a:ea typeface="+mn-ea"/>
            </a:endParaRP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rgbClr val="B3B3B3"/>
                </a:solidFill>
                <a:latin typeface="Times New Roman" pitchFamily="18" charset="0"/>
                <a:ea typeface="+mn-ea"/>
              </a:rPr>
              <a:t>Use a higher voltage battery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rgbClr val="B3B3B3"/>
                </a:solidFill>
                <a:latin typeface="Times New Roman" pitchFamily="18" charset="0"/>
                <a:ea typeface="+mn-ea"/>
              </a:rPr>
              <a:t>Use more loops of wire (in the same direction)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Both a &amp; b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rgbClr val="B3B3B3"/>
                </a:solidFill>
                <a:latin typeface="Times New Roman" pitchFamily="18" charset="0"/>
                <a:ea typeface="+mn-ea"/>
              </a:rPr>
              <a:t>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>
                <a:solidFill>
                  <a:srgbClr val="FFFF00"/>
                </a:solidFill>
                <a:latin typeface="Times New Roman" charset="0"/>
              </a:rPr>
              <a:t>Circuits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6147" name="Group 4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6149" name="AutoShape 5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0" name="Text Box 6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6148" name="Text Box 126"/>
          <p:cNvSpPr txBox="1">
            <a:spLocks noChangeArrowheads="1"/>
          </p:cNvSpPr>
          <p:nvPr/>
        </p:nvSpPr>
        <p:spPr bwMode="auto">
          <a:xfrm>
            <a:off x="425450" y="1933575"/>
            <a:ext cx="8318500" cy="267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FF00"/>
                </a:solidFill>
              </a:rPr>
              <a:t>In order to form a proper electric circuit, you need to have</a:t>
            </a:r>
          </a:p>
          <a:p>
            <a:pPr eaLnBrk="1" hangingPunct="1"/>
            <a:endParaRPr lang="en-US" sz="2400">
              <a:solidFill>
                <a:srgbClr val="FFFF00"/>
              </a:solidFill>
            </a:endParaRP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a.	wires or conductors to connect everything.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b.	a voltage source.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c.	a light bulb or some resistance.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d.	a complete path for the current.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e.	all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 </a:t>
            </a:r>
          </a:p>
        </p:txBody>
      </p:sp>
      <p:grpSp>
        <p:nvGrpSpPr>
          <p:cNvPr id="5222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222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2228" name="Text Box 8"/>
          <p:cNvSpPr txBox="1">
            <a:spLocks noChangeArrowheads="1"/>
          </p:cNvSpPr>
          <p:nvPr/>
        </p:nvSpPr>
        <p:spPr bwMode="auto">
          <a:xfrm>
            <a:off x="1371600" y="2260600"/>
            <a:ext cx="5589588" cy="37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V= I * R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=4 A * 3 </a:t>
            </a:r>
            <a:r>
              <a:rPr lang="en-US" sz="6000">
                <a:solidFill>
                  <a:schemeClr val="hlink"/>
                </a:solidFill>
                <a:latin typeface="Symbol" charset="0"/>
              </a:rPr>
              <a:t>W</a:t>
            </a:r>
            <a:r>
              <a:rPr lang="en-US" sz="6000">
                <a:solidFill>
                  <a:schemeClr val="hlink"/>
                </a:solidFill>
              </a:rPr>
              <a:t>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=12 Volts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 </a:t>
            </a:r>
          </a:p>
        </p:txBody>
      </p:sp>
      <p:grpSp>
        <p:nvGrpSpPr>
          <p:cNvPr id="5325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325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3252" name="Text Box 8"/>
          <p:cNvSpPr txBox="1">
            <a:spLocks noChangeArrowheads="1"/>
          </p:cNvSpPr>
          <p:nvPr/>
        </p:nvSpPr>
        <p:spPr bwMode="auto">
          <a:xfrm>
            <a:off x="1371600" y="2089150"/>
            <a:ext cx="5589588" cy="37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R= V / I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=120V / 10 A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=12 </a:t>
            </a:r>
            <a:r>
              <a:rPr lang="en-US" sz="6000">
                <a:solidFill>
                  <a:schemeClr val="hlink"/>
                </a:solidFill>
                <a:latin typeface="Symbol" charset="0"/>
              </a:rPr>
              <a:t>W</a:t>
            </a:r>
            <a:endParaRPr lang="en-US" sz="600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1938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 </a:t>
            </a:r>
          </a:p>
        </p:txBody>
      </p:sp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427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7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4276" name="Text Box 8"/>
          <p:cNvSpPr txBox="1">
            <a:spLocks noChangeArrowheads="1"/>
          </p:cNvSpPr>
          <p:nvPr/>
        </p:nvSpPr>
        <p:spPr bwMode="auto">
          <a:xfrm>
            <a:off x="1371600" y="2089150"/>
            <a:ext cx="5589588" cy="37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P= I * V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 5 A * 20 V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=100 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 </a:t>
            </a:r>
          </a:p>
        </p:txBody>
      </p:sp>
      <p:grpSp>
        <p:nvGrpSpPr>
          <p:cNvPr id="5529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5302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3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5300" name="Rectangle 8"/>
          <p:cNvSpPr>
            <a:spLocks noChangeArrowheads="1"/>
          </p:cNvSpPr>
          <p:nvPr/>
        </p:nvSpPr>
        <p:spPr bwMode="auto">
          <a:xfrm>
            <a:off x="6057900" y="4083050"/>
            <a:ext cx="1624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8000">
              <a:solidFill>
                <a:srgbClr val="FFFF00"/>
              </a:solidFill>
            </a:endParaRPr>
          </a:p>
        </p:txBody>
      </p:sp>
      <p:sp>
        <p:nvSpPr>
          <p:cNvPr id="55301" name="Text Box 8"/>
          <p:cNvSpPr txBox="1">
            <a:spLocks noChangeArrowheads="1"/>
          </p:cNvSpPr>
          <p:nvPr/>
        </p:nvSpPr>
        <p:spPr bwMode="auto">
          <a:xfrm>
            <a:off x="1371600" y="2089150"/>
            <a:ext cx="5589588" cy="37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I= P / V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 60W / 120V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 0.5 Amps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 </a:t>
            </a:r>
          </a:p>
        </p:txBody>
      </p:sp>
      <p:grpSp>
        <p:nvGrpSpPr>
          <p:cNvPr id="5632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632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2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6324" name="Rectangle 9"/>
          <p:cNvSpPr>
            <a:spLocks noChangeArrowheads="1"/>
          </p:cNvSpPr>
          <p:nvPr/>
        </p:nvSpPr>
        <p:spPr bwMode="auto">
          <a:xfrm rot="10800000" flipV="1">
            <a:off x="1204913" y="1951038"/>
            <a:ext cx="6696075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en-US" sz="5400">
                <a:solidFill>
                  <a:srgbClr val="FFFF00"/>
                </a:solidFill>
              </a:rPr>
              <a:t>1 day = 24 hours</a:t>
            </a:r>
          </a:p>
          <a:p>
            <a:pPr>
              <a:spcBef>
                <a:spcPts val="600"/>
              </a:spcBef>
            </a:pPr>
            <a:r>
              <a:rPr lang="en-US" sz="5400">
                <a:solidFill>
                  <a:srgbClr val="FFFF00"/>
                </a:solidFill>
              </a:rPr>
              <a:t>2000 W = 2 kW</a:t>
            </a:r>
          </a:p>
          <a:p>
            <a:pPr>
              <a:spcBef>
                <a:spcPts val="600"/>
              </a:spcBef>
            </a:pPr>
            <a:r>
              <a:rPr lang="en-US" sz="5400">
                <a:solidFill>
                  <a:srgbClr val="FFFF00"/>
                </a:solidFill>
              </a:rPr>
              <a:t>$.10 * 2 * 24 = $4.80</a:t>
            </a:r>
          </a:p>
          <a:p>
            <a:pPr>
              <a:spcBef>
                <a:spcPts val="600"/>
              </a:spcBef>
            </a:pPr>
            <a:r>
              <a:rPr lang="en-US" sz="5400">
                <a:solidFill>
                  <a:srgbClr val="FFFF00"/>
                </a:solidFill>
              </a:rPr>
              <a:t>			= 480 cents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5" name="Group 1031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7350" name="AutoShape 1030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51" name="WordArt 1028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84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DOUBLE</a:t>
              </a:r>
            </a:p>
          </p:txBody>
        </p:sp>
      </p:grpSp>
      <p:grpSp>
        <p:nvGrpSpPr>
          <p:cNvPr id="58376" name="Group 103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7348" name="AutoShape 103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49" name="Text Box 103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CONTINUE</a:t>
              </a:r>
              <a:endParaRPr 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7" name="Group 5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8374" name="AutoShape 3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5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84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DOUBLE</a:t>
              </a:r>
            </a:p>
          </p:txBody>
        </p:sp>
      </p:grpSp>
      <p:grpSp>
        <p:nvGrpSpPr>
          <p:cNvPr id="59398" name="Group 6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8372" name="AutoShape 7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3" name="Text Box 8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CONTINUE</a:t>
              </a:r>
              <a:endParaRPr 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12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z="6000" u="sng">
                <a:solidFill>
                  <a:srgbClr val="FFFF00"/>
                </a:solidFill>
                <a:latin typeface="Times New Roman" charset="0"/>
              </a:rPr>
              <a:t>Final Jeopardy</a:t>
            </a:r>
            <a:r>
              <a:rPr lang="en-US" sz="6000">
                <a:solidFill>
                  <a:srgbClr val="FFFF00"/>
                </a:solidFill>
                <a:latin typeface="Times New Roman" charset="0"/>
              </a:rPr>
              <a:t> </a:t>
            </a:r>
          </a:p>
        </p:txBody>
      </p:sp>
      <p:sp>
        <p:nvSpPr>
          <p:cNvPr id="59395" name="Text Box 4"/>
          <p:cNvSpPr txBox="1">
            <a:spLocks noChangeArrowheads="1"/>
          </p:cNvSpPr>
          <p:nvPr/>
        </p:nvSpPr>
        <p:spPr bwMode="auto">
          <a:xfrm>
            <a:off x="900113" y="1631950"/>
            <a:ext cx="78136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The Names of the Both Vice-Presidential Candidates.</a:t>
            </a:r>
          </a:p>
        </p:txBody>
      </p:sp>
      <p:sp>
        <p:nvSpPr>
          <p:cNvPr id="59396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59438" y="5367338"/>
            <a:ext cx="2582862" cy="914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Answer</a:t>
            </a:r>
          </a:p>
        </p:txBody>
      </p:sp>
      <p:pic>
        <p:nvPicPr>
          <p:cNvPr id="64520" name="3599D35F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6230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08" fill="hold"/>
                                        <p:tgtEl>
                                          <p:spTgt spid="645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2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20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1143000"/>
          </a:xfrm>
        </p:spPr>
        <p:txBody>
          <a:bodyPr/>
          <a:lstStyle/>
          <a:p>
            <a:pPr eaLnBrk="1" hangingPunct="1"/>
            <a:r>
              <a:rPr lang="en-US" sz="6000">
                <a:solidFill>
                  <a:srgbClr val="FFFF00"/>
                </a:solidFill>
                <a:latin typeface="Times New Roman" charset="0"/>
              </a:rPr>
              <a:t>Final Jeopardy</a:t>
            </a:r>
          </a:p>
        </p:txBody>
      </p:sp>
      <p:sp>
        <p:nvSpPr>
          <p:cNvPr id="60419" name="Rectangle 8"/>
          <p:cNvSpPr>
            <a:spLocks noChangeArrowheads="1"/>
          </p:cNvSpPr>
          <p:nvPr/>
        </p:nvSpPr>
        <p:spPr bwMode="auto">
          <a:xfrm>
            <a:off x="6242050" y="5937250"/>
            <a:ext cx="2305050" cy="676275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hlinkClick r:id="rId2" action="ppaction://hlinksldjump"/>
              </a:rPr>
              <a:t>Continue</a:t>
            </a:r>
            <a:endParaRPr lang="en-US"/>
          </a:p>
        </p:txBody>
      </p:sp>
      <p:sp>
        <p:nvSpPr>
          <p:cNvPr id="60420" name="Text Box 9"/>
          <p:cNvSpPr txBox="1">
            <a:spLocks noChangeArrowheads="1"/>
          </p:cNvSpPr>
          <p:nvPr/>
        </p:nvSpPr>
        <p:spPr bwMode="auto">
          <a:xfrm>
            <a:off x="6346825" y="5935663"/>
            <a:ext cx="1920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60421" name="WordArt 12"/>
          <p:cNvSpPr>
            <a:spLocks noChangeArrowheads="1" noChangeShapeType="1" noTextEdit="1"/>
          </p:cNvSpPr>
          <p:nvPr/>
        </p:nvSpPr>
        <p:spPr bwMode="auto">
          <a:xfrm>
            <a:off x="969963" y="1481138"/>
            <a:ext cx="6843712" cy="3743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ea typeface="Impact"/>
                <a:cs typeface="Impact"/>
              </a:rPr>
              <a:t>Election: 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4" descr="Narrow vertical"/>
          <p:cNvSpPr>
            <a:spLocks noChangeArrowheads="1" noChangeShapeType="1" noTextEdit="1"/>
          </p:cNvSpPr>
          <p:nvPr/>
        </p:nvSpPr>
        <p:spPr bwMode="auto">
          <a:xfrm>
            <a:off x="2633663" y="0"/>
            <a:ext cx="3328987" cy="33591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blurRad="63500" dist="46662" dir="2115817" algn="ctr" rotWithShape="0">
                    <a:srgbClr val="000000">
                      <a:alpha val="79999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Final Jeopardy</a:t>
            </a:r>
          </a:p>
        </p:txBody>
      </p:sp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2219325" y="3390900"/>
            <a:ext cx="457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>
              <a:solidFill>
                <a:srgbClr val="FFFF00"/>
              </a:solidFill>
            </a:endParaRP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5194300" y="5711825"/>
            <a:ext cx="2398713" cy="701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charset="0"/>
              </a:rPr>
              <a:t>Circuits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717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717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172" name="Text Box 126"/>
          <p:cNvSpPr txBox="1">
            <a:spLocks noChangeArrowheads="1"/>
          </p:cNvSpPr>
          <p:nvPr/>
        </p:nvSpPr>
        <p:spPr bwMode="auto">
          <a:xfrm>
            <a:off x="839788" y="1933575"/>
            <a:ext cx="7389812" cy="304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A light bulb is a kind of </a:t>
            </a:r>
          </a:p>
          <a:p>
            <a:pPr eaLnBrk="1" hangingPunct="1"/>
            <a:endParaRPr lang="en-US" sz="3200">
              <a:solidFill>
                <a:srgbClr val="FFFF00"/>
              </a:solidFill>
            </a:endParaRP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a.	battery.	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b.	resistor.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c.	voltmeter.	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d.	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600">
                <a:solidFill>
                  <a:srgbClr val="FFFF00"/>
                </a:solidFill>
                <a:latin typeface="Times New Roman" charset="0"/>
              </a:rPr>
              <a:t>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6600">
                <a:solidFill>
                  <a:srgbClr val="FFFF00"/>
                </a:solidFill>
                <a:latin typeface="Times New Roman" charset="0"/>
              </a:rPr>
              <a:t>Who are Gov. Sarah Palin and Sen. Joseph Biden, Jr.</a:t>
            </a:r>
          </a:p>
          <a:p>
            <a:pPr eaLnBrk="1" hangingPunct="1">
              <a:buFontTx/>
              <a:buNone/>
            </a:pPr>
            <a:endParaRPr lang="en-US" sz="6000" i="1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i="1">
              <a:solidFill>
                <a:srgbClr val="FFFF00"/>
              </a:solidFill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4800" i="1">
              <a:solidFill>
                <a:srgbClr val="FF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FF"/>
                </a:solidFill>
                <a:latin typeface="Times New Roman" charset="0"/>
              </a:rPr>
              <a:t>Directions for Changing the Game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questions and answers, just type over the problems…Use the 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“</a:t>
            </a:r>
            <a:r>
              <a:rPr lang="en-US" sz="2800">
                <a:solidFill>
                  <a:srgbClr val="FFFFFF"/>
                </a:solidFill>
                <a:latin typeface="Times New Roman" charset="0"/>
              </a:rPr>
              <a:t>replace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”</a:t>
            </a:r>
            <a:r>
              <a:rPr lang="en-US" sz="2800">
                <a:solidFill>
                  <a:srgbClr val="FFFFFF"/>
                </a:solidFill>
                <a:latin typeface="Times New Roman" charset="0"/>
              </a:rPr>
              <a:t> feature to change the categories easily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The daily doubles were originally set to category #4 for $500 and category #2 for $300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daily doubles you must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1.  Change the hyperlink for the links on the main board to go to the appropriate question, therefore bypassing the daily double slide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2.  Change the hyperlink on the continue button on each daily double slide to go to the new question.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charset="0"/>
              </a:rPr>
              <a:t>Circuits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819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819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9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55638" y="2319338"/>
            <a:ext cx="7913687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</a:rPr>
              <a:t>If I kept the same voltage, but added more resistance to the circuit, what would happen to the current?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charset="0"/>
              </a:rPr>
              <a:t>Circuits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921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9222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3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9220" name="Text Box 13"/>
          <p:cNvSpPr txBox="1">
            <a:spLocks noChangeArrowheads="1"/>
          </p:cNvSpPr>
          <p:nvPr/>
        </p:nvSpPr>
        <p:spPr bwMode="auto">
          <a:xfrm>
            <a:off x="1263650" y="1995480"/>
            <a:ext cx="6773863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dirty="0" smtClean="0">
                <a:solidFill>
                  <a:srgbClr val="FFFF00"/>
                </a:solidFill>
              </a:rPr>
              <a:t>What is the current at “?”</a:t>
            </a:r>
            <a:endParaRPr lang="en-US" sz="4400" dirty="0">
              <a:solidFill>
                <a:srgbClr val="FFFF00"/>
              </a:solidFill>
            </a:endParaRPr>
          </a:p>
        </p:txBody>
      </p:sp>
      <p:graphicFrame>
        <p:nvGraphicFramePr>
          <p:cNvPr id="9221" name="Object 14"/>
          <p:cNvGraphicFramePr>
            <a:graphicFrameLocks noChangeAspect="1"/>
          </p:cNvGraphicFramePr>
          <p:nvPr/>
        </p:nvGraphicFramePr>
        <p:xfrm>
          <a:off x="0" y="0"/>
          <a:ext cx="9144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Equation" r:id="rId4" imgW="438364" imgH="657546" progId="Equation.DSMT4">
                  <p:embed/>
                </p:oleObj>
              </mc:Choice>
              <mc:Fallback>
                <p:oleObj name="Equation" r:id="rId4" imgW="438364" imgH="657546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963" y="2905125"/>
            <a:ext cx="450532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$100</a:t>
            </a:r>
          </a:p>
        </p:txBody>
      </p:sp>
      <p:grpSp>
        <p:nvGrpSpPr>
          <p:cNvPr id="10243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0245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6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0244" name="Text Box 17"/>
          <p:cNvSpPr txBox="1">
            <a:spLocks noChangeArrowheads="1"/>
          </p:cNvSpPr>
          <p:nvPr/>
        </p:nvSpPr>
        <p:spPr bwMode="auto">
          <a:xfrm>
            <a:off x="1404938" y="2520950"/>
            <a:ext cx="67976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</a:rPr>
              <a:t>Magnets are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3333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DAD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00"/>
      </a:hlink>
      <a:folHlink>
        <a:srgbClr val="3333CC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FFFF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3333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1623</TotalTime>
  <Words>1099</Words>
  <Application>Microsoft Office PowerPoint</Application>
  <PresentationFormat>On-screen Show (4:3)</PresentationFormat>
  <Paragraphs>282</Paragraphs>
  <Slides>61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3" baseType="lpstr">
      <vt:lpstr>Default Design</vt:lpstr>
      <vt:lpstr>Equation</vt:lpstr>
      <vt:lpstr>PowerPoint Presentation</vt:lpstr>
      <vt:lpstr>PowerPoint Presentation</vt:lpstr>
      <vt:lpstr>PowerPoint Presentation</vt:lpstr>
      <vt:lpstr>Circuits - $100</vt:lpstr>
      <vt:lpstr>Circuits - $200</vt:lpstr>
      <vt:lpstr> Circuits - $300</vt:lpstr>
      <vt:lpstr> Circuits - $400</vt:lpstr>
      <vt:lpstr> Circuits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Series or Parallel- $100</vt:lpstr>
      <vt:lpstr>Series or Parallel- $200</vt:lpstr>
      <vt:lpstr>Series or Parallel- $300</vt:lpstr>
      <vt:lpstr>Series or Parallel- $400</vt:lpstr>
      <vt:lpstr>Series or Parallel- $500</vt:lpstr>
      <vt:lpstr>Magnets - $100</vt:lpstr>
      <vt:lpstr>Magnets - $200</vt:lpstr>
      <vt:lpstr>Magnets - $300</vt:lpstr>
      <vt:lpstr>Magnets - $400</vt:lpstr>
      <vt:lpstr>Magnets - $500</vt:lpstr>
      <vt:lpstr>Solving Problems - $100</vt:lpstr>
      <vt:lpstr>Solving Problems - $200</vt:lpstr>
      <vt:lpstr>Solving Problems - $300</vt:lpstr>
      <vt:lpstr>Solving Problems - $400</vt:lpstr>
      <vt:lpstr>Solving Problems - $500</vt:lpstr>
      <vt:lpstr>****Answers****</vt:lpstr>
      <vt:lpstr>Circuits - $100</vt:lpstr>
      <vt:lpstr>Circuits - $200</vt:lpstr>
      <vt:lpstr>Circuits - $300</vt:lpstr>
      <vt:lpstr>Circuits - $400</vt:lpstr>
      <vt:lpstr>Circuits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Series or Parallel- $100</vt:lpstr>
      <vt:lpstr>Series or Parallel- $200</vt:lpstr>
      <vt:lpstr>Series or Parallel- $300</vt:lpstr>
      <vt:lpstr>Series or Parallel- $400</vt:lpstr>
      <vt:lpstr>Series or Parallel- $500</vt:lpstr>
      <vt:lpstr>Magnets - $100</vt:lpstr>
      <vt:lpstr>Magnets - $200</vt:lpstr>
      <vt:lpstr>Magnets - $300</vt:lpstr>
      <vt:lpstr>Magnets - $400</vt:lpstr>
      <vt:lpstr>Magnets - $500</vt:lpstr>
      <vt:lpstr>Solving Problems - $100 </vt:lpstr>
      <vt:lpstr>Solving Problems - $200 </vt:lpstr>
      <vt:lpstr>Solving Problems - $300 </vt:lpstr>
      <vt:lpstr>Solving Problems - $400 </vt:lpstr>
      <vt:lpstr>Solving Problems - $500 </vt:lpstr>
      <vt:lpstr>PowerPoint Presentation</vt:lpstr>
      <vt:lpstr>PowerPoint Presentation</vt:lpstr>
      <vt:lpstr>Final Jeopardy </vt:lpstr>
      <vt:lpstr>Final Jeopardy</vt:lpstr>
      <vt:lpstr>PowerPoint Presentation</vt:lpstr>
      <vt:lpstr>Question:</vt:lpstr>
      <vt:lpstr>Directions for Changing the Game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Chad Leckie</dc:creator>
  <cp:lastModifiedBy>Heather L Grebe</cp:lastModifiedBy>
  <cp:revision>224</cp:revision>
  <dcterms:created xsi:type="dcterms:W3CDTF">2003-05-08T21:26:42Z</dcterms:created>
  <dcterms:modified xsi:type="dcterms:W3CDTF">2014-03-19T12:44:40Z</dcterms:modified>
</cp:coreProperties>
</file>